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1" r:id="rId3"/>
    <p:sldId id="259" r:id="rId4"/>
    <p:sldId id="330" r:id="rId5"/>
    <p:sldId id="257" r:id="rId6"/>
    <p:sldId id="258" r:id="rId7"/>
    <p:sldId id="262" r:id="rId8"/>
    <p:sldId id="266" r:id="rId9"/>
    <p:sldId id="263" r:id="rId10"/>
    <p:sldId id="264" r:id="rId11"/>
    <p:sldId id="267" r:id="rId12"/>
    <p:sldId id="318" r:id="rId13"/>
    <p:sldId id="268" r:id="rId14"/>
    <p:sldId id="269" r:id="rId15"/>
    <p:sldId id="277" r:id="rId16"/>
    <p:sldId id="319" r:id="rId17"/>
    <p:sldId id="332" r:id="rId18"/>
    <p:sldId id="333" r:id="rId19"/>
    <p:sldId id="320" r:id="rId20"/>
    <p:sldId id="321" r:id="rId21"/>
    <p:sldId id="350" r:id="rId22"/>
    <p:sldId id="347" r:id="rId23"/>
    <p:sldId id="349" r:id="rId24"/>
    <p:sldId id="348" r:id="rId25"/>
    <p:sldId id="351" r:id="rId26"/>
    <p:sldId id="323" r:id="rId27"/>
    <p:sldId id="354" r:id="rId28"/>
    <p:sldId id="355" r:id="rId29"/>
    <p:sldId id="356" r:id="rId30"/>
    <p:sldId id="357" r:id="rId31"/>
    <p:sldId id="372" r:id="rId32"/>
    <p:sldId id="325" r:id="rId33"/>
    <p:sldId id="324" r:id="rId34"/>
    <p:sldId id="334" r:id="rId35"/>
    <p:sldId id="336" r:id="rId36"/>
    <p:sldId id="367" r:id="rId37"/>
    <p:sldId id="337" r:id="rId38"/>
    <p:sldId id="338" r:id="rId39"/>
    <p:sldId id="339" r:id="rId40"/>
    <p:sldId id="340" r:id="rId41"/>
    <p:sldId id="341" r:id="rId42"/>
    <p:sldId id="342" r:id="rId43"/>
    <p:sldId id="371" r:id="rId44"/>
    <p:sldId id="343" r:id="rId45"/>
    <p:sldId id="358" r:id="rId46"/>
    <p:sldId id="368" r:id="rId47"/>
    <p:sldId id="359" r:id="rId48"/>
    <p:sldId id="361" r:id="rId49"/>
    <p:sldId id="362" r:id="rId50"/>
    <p:sldId id="364" r:id="rId51"/>
    <p:sldId id="363" r:id="rId52"/>
    <p:sldId id="360" r:id="rId53"/>
    <p:sldId id="369" r:id="rId54"/>
    <p:sldId id="365" r:id="rId55"/>
    <p:sldId id="366" r:id="rId56"/>
    <p:sldId id="370" r:id="rId57"/>
    <p:sldId id="373" r:id="rId58"/>
    <p:sldId id="374" r:id="rId59"/>
    <p:sldId id="37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854"/>
    <a:srgbClr val="DC0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8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66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54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64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1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77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03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62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0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93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1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8762C-1704-443E-99DF-E3FF4693AA10}" type="datetimeFigureOut">
              <a:rPr lang="en-IN" smtClean="0"/>
              <a:t>06-04-2018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BDF17-1E5F-46B2-B8C7-037C493FD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34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6882"/>
            <a:ext cx="9144000" cy="2387600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RAMPAGE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243692"/>
            <a:ext cx="9144000" cy="165576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Technical Post mortem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BBFBE-1885-4ED7-B31C-C051E6858CA9}"/>
              </a:ext>
            </a:extLst>
          </p:cNvPr>
          <p:cNvSpPr txBox="1"/>
          <p:nvPr/>
        </p:nvSpPr>
        <p:spPr>
          <a:xfrm>
            <a:off x="1791728" y="3972608"/>
            <a:ext cx="860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2"/>
                </a:solidFill>
              </a:rPr>
              <a:t>Phase 1: Procedural Cave Generation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33538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84558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Noise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22800"/>
            <a:ext cx="9144000" cy="619125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Regular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10" y="1782049"/>
            <a:ext cx="5960979" cy="3293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EF02C9-CC8F-41B9-9432-7C56A3018F39}"/>
              </a:ext>
            </a:extLst>
          </p:cNvPr>
          <p:cNvSpPr/>
          <p:nvPr/>
        </p:nvSpPr>
        <p:spPr>
          <a:xfrm>
            <a:off x="4746559" y="6162101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50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61061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 Noise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18180"/>
            <a:ext cx="5568778" cy="3448049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A 2D binary [0,1] matrix for NoiseMap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map[x, y] = 1 for wall of the cave(Black)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map[x, y] = 0 for empty part (white)</a:t>
            </a:r>
          </a:p>
          <a:p>
            <a:pPr algn="l"/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588F1A-64D7-4267-A84C-755B37E8D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7" t="8724" r="25457" b="9174"/>
          <a:stretch/>
        </p:blipFill>
        <p:spPr>
          <a:xfrm rot="5400000">
            <a:off x="7690548" y="2251492"/>
            <a:ext cx="4312229" cy="2944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75575B-21B5-4C5C-AD64-29A9FBD8C65A}"/>
              </a:ext>
            </a:extLst>
          </p:cNvPr>
          <p:cNvSpPr/>
          <p:nvPr/>
        </p:nvSpPr>
        <p:spPr>
          <a:xfrm>
            <a:off x="5080193" y="6212273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74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 Noise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570" t="5172" r="8869" b="20393"/>
          <a:stretch/>
        </p:blipFill>
        <p:spPr>
          <a:xfrm>
            <a:off x="568411" y="2365804"/>
            <a:ext cx="7265770" cy="2075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1650C7-48C0-4266-96A4-6E115E48E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7" t="8724" r="25457" b="9174"/>
          <a:stretch/>
        </p:blipFill>
        <p:spPr>
          <a:xfrm rot="5400000">
            <a:off x="7690547" y="2286783"/>
            <a:ext cx="4312229" cy="2944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20D8610-926A-45B6-AADC-11F0A57A710F}"/>
              </a:ext>
            </a:extLst>
          </p:cNvPr>
          <p:cNvSpPr/>
          <p:nvPr/>
        </p:nvSpPr>
        <p:spPr>
          <a:xfrm>
            <a:off x="5135301" y="6271740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5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2282" y="41163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Drawbacks?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807" y="2392320"/>
            <a:ext cx="5114925" cy="3448049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Doesn’t look like a cave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Too rough to be used for a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5A6DE66-2737-4B3E-8095-A9289C3EEC15}"/>
              </a:ext>
            </a:extLst>
          </p:cNvPr>
          <p:cNvSpPr/>
          <p:nvPr/>
        </p:nvSpPr>
        <p:spPr>
          <a:xfrm>
            <a:off x="4894842" y="6261699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1DB7BE-9EB8-45FD-A023-12C4928B7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7" t="8724" r="25457" b="9174"/>
          <a:stretch/>
        </p:blipFill>
        <p:spPr>
          <a:xfrm rot="5400000">
            <a:off x="7690547" y="2286783"/>
            <a:ext cx="4312229" cy="29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Solution?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1535" y="2293467"/>
            <a:ext cx="9868930" cy="3448049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bg2"/>
                </a:solidFill>
              </a:rPr>
              <a:t>Smoothing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We count the neighbouring wall tiles (neighbour position with value 1)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If no. of neighbouring wall tiles &gt; 4, then current position = wall ( i.e. 1)</a:t>
            </a: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Else if no. of tiles &lt; 4, it is an empty space ( i.e. 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1D0838E-E060-4708-81C9-AABEE83C10F7}"/>
              </a:ext>
            </a:extLst>
          </p:cNvPr>
          <p:cNvSpPr/>
          <p:nvPr/>
        </p:nvSpPr>
        <p:spPr>
          <a:xfrm>
            <a:off x="4746560" y="6158558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61061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66AFA5-137E-4E00-924A-C3F99FE8B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6"/>
          <a:stretch/>
        </p:blipFill>
        <p:spPr>
          <a:xfrm>
            <a:off x="1896762" y="1394511"/>
            <a:ext cx="8398476" cy="45364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7A634D1-3BCC-4E41-BC12-E0EF34FD844C}"/>
              </a:ext>
            </a:extLst>
          </p:cNvPr>
          <p:cNvSpPr/>
          <p:nvPr/>
        </p:nvSpPr>
        <p:spPr>
          <a:xfrm>
            <a:off x="4944268" y="6027607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8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924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1.2 Marching Squares and Mesh Generation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01CEA5F-048D-494A-8BCF-6A56100D24E9}"/>
              </a:ext>
            </a:extLst>
          </p:cNvPr>
          <p:cNvSpPr/>
          <p:nvPr/>
        </p:nvSpPr>
        <p:spPr>
          <a:xfrm>
            <a:off x="4746560" y="6197599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31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8CBC36-0414-43B4-A4F5-026C11D79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"/>
          <a:stretch/>
        </p:blipFill>
        <p:spPr>
          <a:xfrm>
            <a:off x="2965621" y="1907781"/>
            <a:ext cx="6495535" cy="367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16A923-7F48-4530-AFE1-DBB425D04A87}"/>
              </a:ext>
            </a:extLst>
          </p:cNvPr>
          <p:cNvSpPr txBox="1"/>
          <p:nvPr/>
        </p:nvSpPr>
        <p:spPr>
          <a:xfrm>
            <a:off x="1210962" y="1037968"/>
            <a:ext cx="5140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To generate a mesh from this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32FC075-6365-406D-8C4E-1DC6D2A80252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96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16A923-7F48-4530-AFE1-DBB425D04A87}"/>
              </a:ext>
            </a:extLst>
          </p:cNvPr>
          <p:cNvSpPr txBox="1"/>
          <p:nvPr/>
        </p:nvSpPr>
        <p:spPr>
          <a:xfrm>
            <a:off x="1210962" y="1037968"/>
            <a:ext cx="126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To this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32FC075-6365-406D-8C4E-1DC6D2A80252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30B949C-ED6A-4B9A-ABC8-D68CD5408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3" t="14833" r="30389" b="37651"/>
          <a:stretch/>
        </p:blipFill>
        <p:spPr>
          <a:xfrm>
            <a:off x="3031523" y="1717589"/>
            <a:ext cx="6334899" cy="34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5662659-8A82-4C65-A868-21B0EF6E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37" y="1626848"/>
            <a:ext cx="7521146" cy="4228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0B125FD-1414-429F-AC1A-F90485B3C9BF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542DF4-BF56-41A6-A9D1-5A530586BB0D}"/>
              </a:ext>
            </a:extLst>
          </p:cNvPr>
          <p:cNvSpPr txBox="1"/>
          <p:nvPr/>
        </p:nvSpPr>
        <p:spPr>
          <a:xfrm>
            <a:off x="630195" y="629702"/>
            <a:ext cx="673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We need to make Square Maps like this</a:t>
            </a:r>
          </a:p>
        </p:txBody>
      </p:sp>
    </p:spTree>
    <p:extLst>
      <p:ext uri="{BB962C8B-B14F-4D97-AF65-F5344CB8AC3E}">
        <p14:creationId xmlns:p14="http://schemas.microsoft.com/office/powerpoint/2010/main" val="36889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8074" y="343650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Screenshots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439ED6-CED1-46F4-A883-7BC2130BA07E}"/>
              </a:ext>
            </a:extLst>
          </p:cNvPr>
          <p:cNvSpPr txBox="1"/>
          <p:nvPr/>
        </p:nvSpPr>
        <p:spPr>
          <a:xfrm>
            <a:off x="1655804" y="5951715"/>
            <a:ext cx="860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</a:rPr>
              <a:t>Procedural Cave Generation</a:t>
            </a:r>
            <a:endParaRPr lang="en-IN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0C6610-C565-4A5F-81E8-22AD32B1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6" y="1161091"/>
            <a:ext cx="8401016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873BD2-4755-49E2-964E-54810C3CE900}"/>
              </a:ext>
            </a:extLst>
          </p:cNvPr>
          <p:cNvSpPr txBox="1"/>
          <p:nvPr/>
        </p:nvSpPr>
        <p:spPr>
          <a:xfrm>
            <a:off x="1321387" y="660411"/>
            <a:ext cx="515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Meshes are made of Triangles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img.youtube.com/vi/2gIxh8CX3Hk/maxresdefault.jpg">
            <a:extLst>
              <a:ext uri="{FF2B5EF4-FFF2-40B4-BE49-F238E27FC236}">
                <a16:creationId xmlns:a16="http://schemas.microsoft.com/office/drawing/2014/main" xmlns="" id="{BA2A09A6-A9B6-46A0-97D2-1FBB3C3A8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t="16396" r="10839" b="15135"/>
          <a:stretch/>
        </p:blipFill>
        <p:spPr bwMode="auto">
          <a:xfrm>
            <a:off x="1438775" y="1380005"/>
            <a:ext cx="9549226" cy="429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3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5662659-8A82-4C65-A868-21B0EF6E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37" y="1626848"/>
            <a:ext cx="7521146" cy="4228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0B125FD-1414-429F-AC1A-F90485B3C9BF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542DF4-BF56-41A6-A9D1-5A530586BB0D}"/>
              </a:ext>
            </a:extLst>
          </p:cNvPr>
          <p:cNvSpPr txBox="1"/>
          <p:nvPr/>
        </p:nvSpPr>
        <p:spPr>
          <a:xfrm>
            <a:off x="630195" y="629702"/>
            <a:ext cx="7868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Mesh Triangles are generated by Square Maps</a:t>
            </a:r>
          </a:p>
        </p:txBody>
      </p:sp>
    </p:spTree>
    <p:extLst>
      <p:ext uri="{BB962C8B-B14F-4D97-AF65-F5344CB8AC3E}">
        <p14:creationId xmlns:p14="http://schemas.microsoft.com/office/powerpoint/2010/main" val="7987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AA2349-D9C4-422A-BD38-B41C1C9B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43" y="1465599"/>
            <a:ext cx="6222890" cy="3926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986961-51B5-43D6-88F2-46012D4D1539}"/>
              </a:ext>
            </a:extLst>
          </p:cNvPr>
          <p:cNvSpPr txBox="1"/>
          <p:nvPr/>
        </p:nvSpPr>
        <p:spPr>
          <a:xfrm>
            <a:off x="691978" y="684849"/>
            <a:ext cx="7407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A Square Map consists of such squares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3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A07B30-ACF2-418D-B9E6-36B9818D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04" y="1463660"/>
            <a:ext cx="6620591" cy="393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75F6E4-A4AE-4991-9EFF-9B7341104C07}"/>
              </a:ext>
            </a:extLst>
          </p:cNvPr>
          <p:cNvSpPr txBox="1"/>
          <p:nvPr/>
        </p:nvSpPr>
        <p:spPr>
          <a:xfrm>
            <a:off x="1136822" y="740248"/>
            <a:ext cx="9300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Activated corners represented by 4-bit binary numbers</a:t>
            </a:r>
          </a:p>
        </p:txBody>
      </p:sp>
    </p:spTree>
    <p:extLst>
      <p:ext uri="{BB962C8B-B14F-4D97-AF65-F5344CB8AC3E}">
        <p14:creationId xmlns:p14="http://schemas.microsoft.com/office/powerpoint/2010/main" val="31638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134397-BB90-4989-9AB6-3FA0808C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526" y="1448390"/>
            <a:ext cx="6500948" cy="3961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45826F-8F0D-4F69-92C1-71D806207C21}"/>
              </a:ext>
            </a:extLst>
          </p:cNvPr>
          <p:cNvSpPr txBox="1"/>
          <p:nvPr/>
        </p:nvSpPr>
        <p:spPr>
          <a:xfrm>
            <a:off x="939113" y="635687"/>
            <a:ext cx="5790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Corners also called Control Nodes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1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38741BA-45C6-4FF9-9B6F-49BD0CC1CB0C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B2E396-23B3-449F-9923-2148DF05C656}"/>
              </a:ext>
            </a:extLst>
          </p:cNvPr>
          <p:cNvSpPr txBox="1"/>
          <p:nvPr/>
        </p:nvSpPr>
        <p:spPr>
          <a:xfrm>
            <a:off x="5053198" y="2828835"/>
            <a:ext cx="23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Why?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1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973481-57FC-4E7D-8D61-7DE0D98B6F58}"/>
              </a:ext>
            </a:extLst>
          </p:cNvPr>
          <p:cNvSpPr txBox="1"/>
          <p:nvPr/>
        </p:nvSpPr>
        <p:spPr>
          <a:xfrm>
            <a:off x="1141727" y="556054"/>
            <a:ext cx="9908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Control Nodes used to create Triangles for meshes like this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CFF4197-44C6-46FB-B44A-3FCB87E5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02" y="1472942"/>
            <a:ext cx="6669396" cy="39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973481-57FC-4E7D-8D61-7DE0D98B6F58}"/>
              </a:ext>
            </a:extLst>
          </p:cNvPr>
          <p:cNvSpPr txBox="1"/>
          <p:nvPr/>
        </p:nvSpPr>
        <p:spPr>
          <a:xfrm>
            <a:off x="2353916" y="446614"/>
            <a:ext cx="748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Various configurations to generate Triangles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2CBF0F-850C-47ED-A836-FC8646109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1"/>
          <a:stretch/>
        </p:blipFill>
        <p:spPr>
          <a:xfrm>
            <a:off x="2645194" y="1427091"/>
            <a:ext cx="6901611" cy="40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99B4B5-AF00-45F2-9FF0-462E4AD4D0C1}"/>
              </a:ext>
            </a:extLst>
          </p:cNvPr>
          <p:cNvSpPr txBox="1"/>
          <p:nvPr/>
        </p:nvSpPr>
        <p:spPr>
          <a:xfrm>
            <a:off x="2353916" y="446614"/>
            <a:ext cx="748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Various configurations to generate Triangles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441C8D0-C71F-413D-B808-5E75179D9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8" r="8183"/>
          <a:stretch/>
        </p:blipFill>
        <p:spPr>
          <a:xfrm>
            <a:off x="2680233" y="1201082"/>
            <a:ext cx="6831533" cy="44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846350-D060-4FD5-B27C-C723BC12AA72}"/>
              </a:ext>
            </a:extLst>
          </p:cNvPr>
          <p:cNvSpPr txBox="1"/>
          <p:nvPr/>
        </p:nvSpPr>
        <p:spPr>
          <a:xfrm>
            <a:off x="2353916" y="446614"/>
            <a:ext cx="748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Various configurations to generate Triangles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2B199CD-C158-420B-BDEC-35F04E5E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9"/>
          <a:stretch/>
        </p:blipFill>
        <p:spPr>
          <a:xfrm>
            <a:off x="2475480" y="1181115"/>
            <a:ext cx="7595275" cy="44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8074" y="343650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Screenshots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439ED6-CED1-46F4-A883-7BC2130BA07E}"/>
              </a:ext>
            </a:extLst>
          </p:cNvPr>
          <p:cNvSpPr txBox="1"/>
          <p:nvPr/>
        </p:nvSpPr>
        <p:spPr>
          <a:xfrm>
            <a:off x="1655804" y="5951715"/>
            <a:ext cx="860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</a:rPr>
              <a:t>Procedural Cave Generation</a:t>
            </a:r>
            <a:endParaRPr lang="en-IN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2C2158-D8C1-4E59-A057-554754CF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60" y="1273026"/>
            <a:ext cx="7669427" cy="431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A86C8B1-EF22-4D4A-816F-600657BE9F92}"/>
              </a:ext>
            </a:extLst>
          </p:cNvPr>
          <p:cNvSpPr txBox="1"/>
          <p:nvPr/>
        </p:nvSpPr>
        <p:spPr>
          <a:xfrm>
            <a:off x="2353916" y="446614"/>
            <a:ext cx="748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Various configurations to generate Triangles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422E32-51B2-4ADB-9C14-EBC8B7D7D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0"/>
          <a:stretch/>
        </p:blipFill>
        <p:spPr>
          <a:xfrm>
            <a:off x="2528492" y="1342874"/>
            <a:ext cx="7369792" cy="41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C05195-0373-4CC1-A37C-D004C1602A00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6076062-89B3-4E8A-B2EE-32B706817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5" t="11873" r="30067"/>
          <a:stretch/>
        </p:blipFill>
        <p:spPr>
          <a:xfrm>
            <a:off x="5399902" y="574782"/>
            <a:ext cx="6388443" cy="5647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59A7EC1-50D2-4115-B60B-FEF36B75BD85}"/>
              </a:ext>
            </a:extLst>
          </p:cNvPr>
          <p:cNvSpPr txBox="1"/>
          <p:nvPr/>
        </p:nvSpPr>
        <p:spPr>
          <a:xfrm>
            <a:off x="403655" y="635689"/>
            <a:ext cx="4859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Creating Triangles using Squares</a:t>
            </a:r>
          </a:p>
        </p:txBody>
      </p:sp>
    </p:spTree>
    <p:extLst>
      <p:ext uri="{BB962C8B-B14F-4D97-AF65-F5344CB8AC3E}">
        <p14:creationId xmlns:p14="http://schemas.microsoft.com/office/powerpoint/2010/main" val="38822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485775"/>
            <a:ext cx="9144000" cy="9334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733" t="4257" r="6396" b="3961"/>
          <a:stretch/>
        </p:blipFill>
        <p:spPr>
          <a:xfrm>
            <a:off x="2508422" y="1705232"/>
            <a:ext cx="7043352" cy="4015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0C1E592-10E0-4389-A392-BA0A88F5AFB3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87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59065" y="507138"/>
            <a:ext cx="10237302" cy="498116"/>
          </a:xfrm>
        </p:spPr>
        <p:txBody>
          <a:bodyPr>
            <a:noAutofit/>
          </a:bodyPr>
          <a:lstStyle/>
          <a:p>
            <a:pPr algn="l"/>
            <a:r>
              <a:rPr lang="en-IN" sz="3200" dirty="0">
                <a:solidFill>
                  <a:schemeClr val="bg2"/>
                </a:solidFill>
              </a:rPr>
              <a:t>If nodes are assigned to triangles in any order other than clockwise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425"/>
          <a:stretch/>
        </p:blipFill>
        <p:spPr>
          <a:xfrm>
            <a:off x="1612758" y="1671382"/>
            <a:ext cx="9151831" cy="40497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B7F2F24-6130-4B6A-8EB6-EBB3D89838D4}"/>
              </a:ext>
            </a:extLst>
          </p:cNvPr>
          <p:cNvSpPr/>
          <p:nvPr/>
        </p:nvSpPr>
        <p:spPr>
          <a:xfrm>
            <a:off x="4863948" y="6222312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84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3952"/>
            <a:ext cx="9144000" cy="32305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2: Walls and Rooms</a:t>
            </a:r>
          </a:p>
        </p:txBody>
      </p:sp>
    </p:spTree>
    <p:extLst>
      <p:ext uri="{BB962C8B-B14F-4D97-AF65-F5344CB8AC3E}">
        <p14:creationId xmlns:p14="http://schemas.microsoft.com/office/powerpoint/2010/main" val="264793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921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Roadmap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09261"/>
            <a:ext cx="9144000" cy="3162300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bg2"/>
                </a:solidFill>
              </a:rPr>
              <a:t>2.1 3D Walls</a:t>
            </a:r>
          </a:p>
          <a:p>
            <a:pPr algn="l"/>
            <a:r>
              <a:rPr lang="en-IN" dirty="0">
                <a:solidFill>
                  <a:schemeClr val="bg2"/>
                </a:solidFill>
              </a:rPr>
              <a:t>2.2 Detecting Regions</a:t>
            </a:r>
          </a:p>
          <a:p>
            <a:pPr algn="l"/>
            <a:r>
              <a:rPr lang="en-IN" dirty="0">
                <a:solidFill>
                  <a:schemeClr val="bg2"/>
                </a:solidFill>
              </a:rPr>
              <a:t>2.3 Connecting Rooms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746560" y="5987534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746560" y="5987534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0D3F4B-91D3-48B7-8BD9-1D030C2B42D1}"/>
              </a:ext>
            </a:extLst>
          </p:cNvPr>
          <p:cNvSpPr txBox="1"/>
          <p:nvPr/>
        </p:nvSpPr>
        <p:spPr>
          <a:xfrm>
            <a:off x="4263575" y="2967335"/>
            <a:ext cx="3664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2.1 3D Walls</a:t>
            </a:r>
          </a:p>
        </p:txBody>
      </p:sp>
    </p:spTree>
    <p:extLst>
      <p:ext uri="{BB962C8B-B14F-4D97-AF65-F5344CB8AC3E}">
        <p14:creationId xmlns:p14="http://schemas.microsoft.com/office/powerpoint/2010/main" val="22963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729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Generating 3D mesh for walls around open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B61F66-4A86-4039-8847-725431352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9" y="1229127"/>
            <a:ext cx="8303740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385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Concept of Outline Edges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8C4A12D-55FC-4AE9-A321-338956912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9" t="19625" r="18615" b="15659"/>
          <a:stretch/>
        </p:blipFill>
        <p:spPr>
          <a:xfrm>
            <a:off x="2667033" y="1620106"/>
            <a:ext cx="6857931" cy="379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385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Concept of Outline Edges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2875C5-5643-4CC8-A9EF-ADE71D93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4" t="19986" r="18615"/>
          <a:stretch/>
        </p:blipFill>
        <p:spPr>
          <a:xfrm>
            <a:off x="2802922" y="1431732"/>
            <a:ext cx="6586153" cy="44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7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8074" y="343650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Screenshots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439ED6-CED1-46F4-A883-7BC2130BA07E}"/>
              </a:ext>
            </a:extLst>
          </p:cNvPr>
          <p:cNvSpPr txBox="1"/>
          <p:nvPr/>
        </p:nvSpPr>
        <p:spPr>
          <a:xfrm>
            <a:off x="1655804" y="5951715"/>
            <a:ext cx="860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</a:rPr>
              <a:t>Procedural Cave Generation</a:t>
            </a:r>
            <a:endParaRPr lang="en-IN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98B391-AC70-480F-9D9A-E31C1F74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66" y="1175764"/>
            <a:ext cx="8015416" cy="45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252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An Outline Edge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3447B7A-B637-4E74-90E7-B4AE7123C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2" t="22149" r="19628"/>
          <a:stretch/>
        </p:blipFill>
        <p:spPr>
          <a:xfrm>
            <a:off x="2951204" y="1608860"/>
            <a:ext cx="6289590" cy="41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4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23BCD-27BA-49D8-A6CD-A77B72B2496B}"/>
              </a:ext>
            </a:extLst>
          </p:cNvPr>
          <p:cNvSpPr txBox="1"/>
          <p:nvPr/>
        </p:nvSpPr>
        <p:spPr>
          <a:xfrm>
            <a:off x="864974" y="705907"/>
            <a:ext cx="4671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How to Detect an Outline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341861-4C32-4AAD-AA43-8BEBFDDBB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" t="20887" r="14561" b="7005"/>
          <a:stretch/>
        </p:blipFill>
        <p:spPr>
          <a:xfrm>
            <a:off x="1581664" y="1506421"/>
            <a:ext cx="8711515" cy="44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2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23BCD-27BA-49D8-A6CD-A77B72B2496B}"/>
              </a:ext>
            </a:extLst>
          </p:cNvPr>
          <p:cNvSpPr txBox="1"/>
          <p:nvPr/>
        </p:nvSpPr>
        <p:spPr>
          <a:xfrm>
            <a:off x="654909" y="526569"/>
            <a:ext cx="398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Direction of Outline Edges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BE13346-8B42-4F0F-BEB5-434023B85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9" t="4402" r="17399"/>
          <a:stretch/>
        </p:blipFill>
        <p:spPr>
          <a:xfrm>
            <a:off x="3420761" y="1229127"/>
            <a:ext cx="5350476" cy="47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4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23BCD-27BA-49D8-A6CD-A77B72B2496B}"/>
              </a:ext>
            </a:extLst>
          </p:cNvPr>
          <p:cNvSpPr txBox="1"/>
          <p:nvPr/>
        </p:nvSpPr>
        <p:spPr>
          <a:xfrm>
            <a:off x="654909" y="526569"/>
            <a:ext cx="302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Creating Wall Mesh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403774-200B-45DC-9BE6-6EB004CC9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9" t="13676" r="38986" b="2860"/>
          <a:stretch/>
        </p:blipFill>
        <p:spPr>
          <a:xfrm>
            <a:off x="5313405" y="464064"/>
            <a:ext cx="5980672" cy="57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523BCD-27BA-49D8-A6CD-A77B72B2496B}"/>
              </a:ext>
            </a:extLst>
          </p:cNvPr>
          <p:cNvSpPr txBox="1"/>
          <p:nvPr/>
        </p:nvSpPr>
        <p:spPr>
          <a:xfrm>
            <a:off x="5168437" y="672757"/>
            <a:ext cx="1855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Final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B7CF69C-18C3-46EC-8146-6BF89C2E2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2" t="11152" r="14560" b="37111"/>
          <a:stretch/>
        </p:blipFill>
        <p:spPr>
          <a:xfrm>
            <a:off x="1705232" y="1655805"/>
            <a:ext cx="9119288" cy="35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9432A47-4B69-43BB-8CE5-9FC058098A1F}"/>
              </a:ext>
            </a:extLst>
          </p:cNvPr>
          <p:cNvSpPr txBox="1"/>
          <p:nvPr/>
        </p:nvSpPr>
        <p:spPr>
          <a:xfrm>
            <a:off x="2956004" y="2967335"/>
            <a:ext cx="6279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2.2 Detecting Regions</a:t>
            </a:r>
          </a:p>
        </p:txBody>
      </p:sp>
    </p:spTree>
    <p:extLst>
      <p:ext uri="{BB962C8B-B14F-4D97-AF65-F5344CB8AC3E}">
        <p14:creationId xmlns:p14="http://schemas.microsoft.com/office/powerpoint/2010/main" val="15602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8DD7FF9-A5A3-4900-B54C-73796B6D8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450" y="708025"/>
            <a:ext cx="10466426" cy="5491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 dirty="0">
                <a:solidFill>
                  <a:srgbClr val="FFFFFF"/>
                </a:solidFill>
                <a:cs typeface="Calibri"/>
              </a:rPr>
              <a:t>Issue 1 : Small island of wall tiles</a:t>
            </a:r>
            <a:endParaRPr lang="en-US" sz="3600" dirty="0">
              <a:solidFill>
                <a:srgbClr val="FFFFFF"/>
              </a:solidFill>
              <a:cs typeface="Calibri"/>
            </a:endParaRPr>
          </a:p>
          <a:p>
            <a:endParaRPr lang="en-US" sz="4400" dirty="0">
              <a:solidFill>
                <a:srgbClr val="FFFFFF"/>
              </a:solidFill>
              <a:cs typeface="Calibri"/>
            </a:endParaRPr>
          </a:p>
          <a:p>
            <a:endParaRPr lang="en-US" sz="4400" dirty="0">
              <a:solidFill>
                <a:srgbClr val="FFFFFF"/>
              </a:solidFill>
              <a:cs typeface="Calibri"/>
            </a:endParaRPr>
          </a:p>
          <a:p>
            <a:endParaRPr lang="en-US" sz="4400" dirty="0">
              <a:solidFill>
                <a:srgbClr val="FFFFFF"/>
              </a:solidFill>
              <a:cs typeface="Calibri"/>
            </a:endParaRPr>
          </a:p>
          <a:p>
            <a:endParaRPr lang="en-US" sz="4400" dirty="0">
              <a:solidFill>
                <a:srgbClr val="FFFFFF"/>
              </a:solidFill>
              <a:cs typeface="Calibri"/>
            </a:endParaRPr>
          </a:p>
          <a:p>
            <a:endParaRPr lang="en-US" sz="29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4" descr="A picture containing photo&#10;&#10;Description generated with high confidence">
            <a:extLst>
              <a:ext uri="{FF2B5EF4-FFF2-40B4-BE49-F238E27FC236}">
                <a16:creationId xmlns:a16="http://schemas.microsoft.com/office/drawing/2014/main" xmlns="" id="{6F036542-D188-4C9C-8F15-3EAB5F9B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" t="843" r="1378" b="2347"/>
          <a:stretch/>
        </p:blipFill>
        <p:spPr>
          <a:xfrm>
            <a:off x="1283042" y="1838623"/>
            <a:ext cx="9625913" cy="39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3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4493D3-A6B4-4094-811C-2FE8CDC7F0DB}"/>
              </a:ext>
            </a:extLst>
          </p:cNvPr>
          <p:cNvSpPr txBox="1">
            <a:spLocks/>
          </p:cNvSpPr>
          <p:nvPr/>
        </p:nvSpPr>
        <p:spPr>
          <a:xfrm>
            <a:off x="838200" y="727014"/>
            <a:ext cx="10515600" cy="5449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>
                <a:solidFill>
                  <a:srgbClr val="FFFFFF"/>
                </a:solidFill>
                <a:cs typeface="Calibri"/>
              </a:rPr>
              <a:t>Issue 2 : Small isolated rooms</a:t>
            </a:r>
            <a:endParaRPr lang="en-US" sz="29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6" descr="A picture containing photo, military uniform&#10;&#10;Description generated with high confidence">
            <a:extLst>
              <a:ext uri="{FF2B5EF4-FFF2-40B4-BE49-F238E27FC236}">
                <a16:creationId xmlns:a16="http://schemas.microsoft.com/office/drawing/2014/main" xmlns="" id="{C0FBD641-B62C-40B3-9B0A-EEA807060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" t="2196" r="1416" b="1392"/>
          <a:stretch/>
        </p:blipFill>
        <p:spPr>
          <a:xfrm>
            <a:off x="926757" y="1556952"/>
            <a:ext cx="10280821" cy="43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20DA7D-0223-4CFA-9AE2-3A111368F602}"/>
              </a:ext>
            </a:extLst>
          </p:cNvPr>
          <p:cNvSpPr txBox="1">
            <a:spLocks/>
          </p:cNvSpPr>
          <p:nvPr/>
        </p:nvSpPr>
        <p:spPr>
          <a:xfrm>
            <a:off x="838200" y="544682"/>
            <a:ext cx="10515600" cy="56322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>
                <a:solidFill>
                  <a:srgbClr val="FFFFFF"/>
                </a:solidFill>
                <a:cs typeface="Calibri"/>
              </a:rPr>
              <a:t>To Do :</a:t>
            </a:r>
          </a:p>
          <a:p>
            <a:r>
              <a:rPr lang="en-US" sz="3400">
                <a:solidFill>
                  <a:srgbClr val="FFFFFF"/>
                </a:solidFill>
                <a:cs typeface="Calibri"/>
              </a:rPr>
              <a:t>Detect Wall and Room regions using Flood-Fill Algorithm</a:t>
            </a:r>
          </a:p>
          <a:p>
            <a:endParaRPr lang="en-US" sz="3400">
              <a:solidFill>
                <a:srgbClr val="FFFFFF"/>
              </a:solidFill>
              <a:cs typeface="Calibri"/>
            </a:endParaRPr>
          </a:p>
          <a:p>
            <a:endParaRPr lang="en-US" sz="34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469F40-8BA5-495A-8670-2A12C53D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736" y="1729946"/>
            <a:ext cx="7920526" cy="44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FAA9B8-04A0-468D-84AE-9507FE10720E}"/>
              </a:ext>
            </a:extLst>
          </p:cNvPr>
          <p:cNvSpPr txBox="1">
            <a:spLocks/>
          </p:cNvSpPr>
          <p:nvPr/>
        </p:nvSpPr>
        <p:spPr>
          <a:xfrm>
            <a:off x="571500" y="528638"/>
            <a:ext cx="11032679" cy="5881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List&lt;Coordinate&gt; 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getRegionTiles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int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 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startX,int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startY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){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    //employs flood-fill algorithm to return a list of tiles of a type(1 for wall and 0 for room)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    //starting from a tile, iteratively checks its neighbors and adds tiles to a list    </a:t>
            </a:r>
            <a:endParaRPr lang="en-US" sz="2800" dirty="0"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}</a:t>
            </a:r>
          </a:p>
          <a:p>
            <a:endParaRPr lang="en-US" sz="2800" dirty="0">
              <a:solidFill>
                <a:srgbClr val="FFFFFF"/>
              </a:solidFill>
              <a:latin typeface="Consolas"/>
            </a:endParaRPr>
          </a:p>
          <a:p>
            <a:endParaRPr lang="en-US" sz="2800" dirty="0">
              <a:solidFill>
                <a:srgbClr val="FFFFFF"/>
              </a:solidFill>
              <a:latin typeface="Consolas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List&lt;List&lt;Coordinates&gt;&gt; 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getRegions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int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 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tileType</a:t>
            </a:r>
            <a:r>
              <a:rPr lang="en-US" sz="2800" dirty="0">
                <a:solidFill>
                  <a:srgbClr val="FFFFFF"/>
                </a:solidFill>
                <a:latin typeface="Consolas"/>
              </a:rPr>
              <a:t>){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    //iterate over all the tiles in the map and returns the list of all regions of the </a:t>
            </a:r>
            <a:r>
              <a:rPr lang="en-US" sz="2800" dirty="0" err="1">
                <a:solidFill>
                  <a:srgbClr val="FFFFFF"/>
                </a:solidFill>
                <a:latin typeface="Consolas"/>
              </a:rPr>
              <a:t>tileType</a:t>
            </a:r>
            <a:endParaRPr lang="en-US" sz="2800" dirty="0">
              <a:solidFill>
                <a:srgbClr val="FFFFFF"/>
              </a:solidFill>
              <a:latin typeface="Consolas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nsolas"/>
              </a:rPr>
              <a:t>}</a:t>
            </a:r>
          </a:p>
          <a:p>
            <a:endParaRPr lang="en-US" sz="2800" dirty="0">
              <a:solidFill>
                <a:srgbClr val="FFFFF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41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40450"/>
            <a:ext cx="9144000" cy="89693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EDEEF2-DABA-4E72-B06C-5D454E7DD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1" y="1537387"/>
            <a:ext cx="8089557" cy="45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C82365-7079-491C-AA48-8229E98492DD}"/>
              </a:ext>
            </a:extLst>
          </p:cNvPr>
          <p:cNvSpPr txBox="1">
            <a:spLocks/>
          </p:cNvSpPr>
          <p:nvPr/>
        </p:nvSpPr>
        <p:spPr>
          <a:xfrm>
            <a:off x="925043" y="303426"/>
            <a:ext cx="10515600" cy="5654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>
                <a:solidFill>
                  <a:srgbClr val="FFFFFF"/>
                </a:solidFill>
                <a:cs typeface="Calibri"/>
              </a:rPr>
              <a:t>Now :</a:t>
            </a:r>
          </a:p>
          <a:p>
            <a:r>
              <a:rPr lang="en-US" sz="3000" dirty="0">
                <a:solidFill>
                  <a:srgbClr val="FFFFFF"/>
                </a:solidFill>
                <a:cs typeface="Calibri"/>
              </a:rPr>
              <a:t>Remove the wall region whose size falls below a certain threshold value</a:t>
            </a:r>
          </a:p>
          <a:p>
            <a:endParaRPr lang="en-US" sz="3000" dirty="0">
              <a:solidFill>
                <a:srgbClr val="FFFFFF"/>
              </a:solidFill>
              <a:cs typeface="Calibri"/>
            </a:endParaRPr>
          </a:p>
          <a:p>
            <a:endParaRPr lang="en-US" sz="30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9" descr="A picture containing photo&#10;&#10;Description generated with very high confidence">
            <a:extLst>
              <a:ext uri="{FF2B5EF4-FFF2-40B4-BE49-F238E27FC236}">
                <a16:creationId xmlns:a16="http://schemas.microsoft.com/office/drawing/2014/main" xmlns="" id="{6D2E4764-5F7A-43DD-9D7E-2F388797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041" y="1747446"/>
            <a:ext cx="5173693" cy="4324350"/>
          </a:xfrm>
          <a:prstGeom prst="rect">
            <a:avLst/>
          </a:prstGeom>
        </p:spPr>
      </p:pic>
      <p:pic>
        <p:nvPicPr>
          <p:cNvPr id="6" name="Picture 5" descr="A picture containing photo&#10;&#10;Description generated with high confidence">
            <a:extLst>
              <a:ext uri="{FF2B5EF4-FFF2-40B4-BE49-F238E27FC236}">
                <a16:creationId xmlns:a16="http://schemas.microsoft.com/office/drawing/2014/main" xmlns="" id="{CB998FAC-8203-400E-BA28-84A59B97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06" y="1747446"/>
            <a:ext cx="5605893" cy="43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B1F4C0-6A49-4A86-9778-7D0CB3A5CC1B}"/>
              </a:ext>
            </a:extLst>
          </p:cNvPr>
          <p:cNvSpPr txBox="1">
            <a:spLocks/>
          </p:cNvSpPr>
          <p:nvPr/>
        </p:nvSpPr>
        <p:spPr>
          <a:xfrm>
            <a:off x="838200" y="643786"/>
            <a:ext cx="10515600" cy="5533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cs typeface="Calibri"/>
              </a:rPr>
              <a:t>Fill the room regions whose size falls below a certain threshold value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 sz="3000">
                <a:solidFill>
                  <a:srgbClr val="FFFFFF"/>
                </a:solidFill>
                <a:cs typeface="Calibri"/>
              </a:rPr>
              <a:t>   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picture containing iPod, military uniform&#10;&#10;Description generated with high confidence">
            <a:extLst>
              <a:ext uri="{FF2B5EF4-FFF2-40B4-BE49-F238E27FC236}">
                <a16:creationId xmlns:a16="http://schemas.microsoft.com/office/drawing/2014/main" xmlns="" id="{787EAE65-E9B0-484F-A6CD-7129840F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" y="1986692"/>
            <a:ext cx="5630862" cy="3987645"/>
          </a:xfrm>
          <a:prstGeom prst="rect">
            <a:avLst/>
          </a:prstGeom>
        </p:spPr>
      </p:pic>
      <p:pic>
        <p:nvPicPr>
          <p:cNvPr id="6" name="Picture 9" descr="A picture containing iPod, queen&#10;&#10;Description generated with high confidence">
            <a:extLst>
              <a:ext uri="{FF2B5EF4-FFF2-40B4-BE49-F238E27FC236}">
                <a16:creationId xmlns:a16="http://schemas.microsoft.com/office/drawing/2014/main" xmlns="" id="{3E5CE376-2429-472F-AFE8-D5CBFD798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74" y="1986692"/>
            <a:ext cx="5290813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5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8E05CE-F33F-4427-A218-45FE0CC4B3E6}"/>
              </a:ext>
            </a:extLst>
          </p:cNvPr>
          <p:cNvSpPr txBox="1">
            <a:spLocks/>
          </p:cNvSpPr>
          <p:nvPr/>
        </p:nvSpPr>
        <p:spPr>
          <a:xfrm>
            <a:off x="838199" y="76656"/>
            <a:ext cx="10515600" cy="611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FFFFFF"/>
                </a:solidFill>
                <a:cs typeface="Calibri"/>
              </a:rPr>
              <a:t>processMap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(){</a:t>
            </a:r>
            <a:endParaRPr lang="en-US" sz="2800" dirty="0">
              <a:solidFill>
                <a:srgbClr val="000000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//to remove islands of wall tiles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List&lt;List&lt;Coordinates&gt;&gt; list =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getRegions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(1)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for each List&lt;Coordinates&gt;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wallRegion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 in list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    if 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wallRegion.size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() &lt;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threshold_value</a:t>
            </a:r>
            <a:endParaRPr lang="en-US" sz="2800" dirty="0">
              <a:solidFill>
                <a:srgbClr val="FFFFFF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        mark all tiles in the list as 0 to make them room tiles</a:t>
            </a:r>
            <a:endParaRPr lang="en-US" sz="2800" dirty="0">
              <a:solidFill>
                <a:srgbClr val="000000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//to fill isolated rooms up</a:t>
            </a:r>
            <a:endParaRPr lang="en-US" sz="2800" dirty="0">
              <a:solidFill>
                <a:srgbClr val="000000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 List&lt;List&lt;Coordinates&gt;&gt; list = 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getRegions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(0)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for each List&lt;Coordinates&gt;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roomRegion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 in list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    if  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roomRegion.size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() &lt; </a:t>
            </a:r>
            <a:r>
              <a:rPr lang="en-US" sz="2800" dirty="0" err="1">
                <a:solidFill>
                  <a:srgbClr val="FFFFFF"/>
                </a:solidFill>
                <a:cs typeface="Calibri"/>
              </a:rPr>
              <a:t>threshold_value</a:t>
            </a:r>
            <a:endParaRPr lang="en-US" sz="2800" dirty="0">
              <a:solidFill>
                <a:srgbClr val="FFFFFF"/>
              </a:solidFill>
              <a:cs typeface="Calibri"/>
            </a:endParaRP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            mark all tiles in the list as 1 to make them wall tiles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}</a:t>
            </a:r>
            <a:endParaRPr lang="en-US" sz="28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72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897C1D0-3B2A-49AB-A586-85E887BD3C7A}"/>
              </a:ext>
            </a:extLst>
          </p:cNvPr>
          <p:cNvSpPr/>
          <p:nvPr/>
        </p:nvSpPr>
        <p:spPr>
          <a:xfrm>
            <a:off x="2859247" y="2967335"/>
            <a:ext cx="64735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cs typeface="Calibri"/>
              </a:rPr>
              <a:t>2.2 Connecting Rooms</a:t>
            </a:r>
          </a:p>
        </p:txBody>
      </p:sp>
    </p:spTree>
    <p:extLst>
      <p:ext uri="{BB962C8B-B14F-4D97-AF65-F5344CB8AC3E}">
        <p14:creationId xmlns:p14="http://schemas.microsoft.com/office/powerpoint/2010/main" val="1655236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473A6D-2AE5-41A7-B201-7BFEB0E3DAEF}"/>
              </a:ext>
            </a:extLst>
          </p:cNvPr>
          <p:cNvSpPr txBox="1">
            <a:spLocks/>
          </p:cNvSpPr>
          <p:nvPr/>
        </p:nvSpPr>
        <p:spPr>
          <a:xfrm>
            <a:off x="838200" y="660431"/>
            <a:ext cx="10515600" cy="5516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FFFFFF"/>
                </a:solidFill>
                <a:cs typeface="Calibri"/>
              </a:rPr>
              <a:t>Connect the rooms with passageways </a:t>
            </a:r>
            <a:endParaRPr lang="en-US" sz="3600" dirty="0">
              <a:solidFill>
                <a:srgbClr val="FFFFFF"/>
              </a:solidFill>
              <a:cs typeface="Calibri"/>
            </a:endParaRPr>
          </a:p>
          <a:p>
            <a:endParaRPr lang="en-US" sz="36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9CDD79F-F3D5-4DE8-B171-F3FA7A039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66" y="1489761"/>
            <a:ext cx="7830065" cy="44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21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1B1D40-565D-42FD-A374-35206556691F}"/>
              </a:ext>
            </a:extLst>
          </p:cNvPr>
          <p:cNvSpPr txBox="1">
            <a:spLocks/>
          </p:cNvSpPr>
          <p:nvPr/>
        </p:nvSpPr>
        <p:spPr>
          <a:xfrm>
            <a:off x="403225" y="541640"/>
            <a:ext cx="11290300" cy="5635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rgbClr val="FFFFFF"/>
                </a:solidFill>
                <a:cs typeface="Calibri"/>
              </a:rPr>
              <a:t>Connect the rooms based on proximity i.e. a room will always be connected to its nearest possible room</a:t>
            </a:r>
            <a:endParaRPr lang="en-US" sz="4000">
              <a:cs typeface="Calibri"/>
            </a:endParaRPr>
          </a:p>
          <a:p>
            <a:endParaRPr lang="en-US" sz="4000">
              <a:solidFill>
                <a:srgbClr val="FFFFFF"/>
              </a:solidFill>
              <a:cs typeface="Calibri"/>
            </a:endParaRPr>
          </a:p>
          <a:p>
            <a:r>
              <a:rPr lang="en-US" sz="3400">
                <a:solidFill>
                  <a:srgbClr val="FFFFFF"/>
                </a:solidFill>
                <a:cs typeface="Calibri"/>
              </a:rPr>
              <a:t>connectClosestRooms(List&lt;Room&gt; allRooms){</a:t>
            </a:r>
          </a:p>
          <a:p>
            <a:r>
              <a:rPr lang="en-US" sz="3000">
                <a:solidFill>
                  <a:srgbClr val="FFFFFF"/>
                </a:solidFill>
                <a:cs typeface="Calibri"/>
              </a:rPr>
              <a:t>     </a:t>
            </a:r>
            <a:r>
              <a:rPr lang="en-US" sz="3400">
                <a:solidFill>
                  <a:srgbClr val="FFFFFF"/>
                </a:solidFill>
                <a:cs typeface="Calibri"/>
              </a:rPr>
              <a:t>//for each room check proximity with each other room</a:t>
            </a:r>
          </a:p>
          <a:p>
            <a:r>
              <a:rPr lang="en-US" sz="3400">
                <a:solidFill>
                  <a:srgbClr val="FFFFFF"/>
                </a:solidFill>
                <a:cs typeface="Calibri"/>
              </a:rPr>
              <a:t>    //calculate distance between edge tiles of two rooms</a:t>
            </a:r>
          </a:p>
          <a:p>
            <a:pPr marL="238125"/>
            <a:r>
              <a:rPr lang="en-US" sz="3400">
                <a:solidFill>
                  <a:srgbClr val="FFFFFF"/>
                </a:solidFill>
                <a:cs typeface="Calibri"/>
              </a:rPr>
              <a:t>   //for nearest the nearest room call</a:t>
            </a:r>
            <a:endParaRPr lang="en-US" sz="3400">
              <a:solidFill>
                <a:srgbClr val="000000"/>
              </a:solidFill>
              <a:cs typeface="Calibri"/>
            </a:endParaRPr>
          </a:p>
          <a:p>
            <a:pPr marL="238125"/>
            <a:r>
              <a:rPr lang="en-US" sz="3400">
                <a:solidFill>
                  <a:srgbClr val="FFFFFF"/>
                </a:solidFill>
                <a:cs typeface="Calibri"/>
              </a:rPr>
              <a:t>                 createPassage(roomA,roomB,bestTileA,bestTileB)</a:t>
            </a:r>
            <a:endParaRPr lang="en-US" sz="3000">
              <a:solidFill>
                <a:srgbClr val="FFFFFF"/>
              </a:solidFill>
              <a:cs typeface="Calibri"/>
            </a:endParaRPr>
          </a:p>
          <a:p>
            <a:pPr marL="238125"/>
            <a:r>
              <a:rPr lang="en-US" sz="3400">
                <a:solidFill>
                  <a:srgbClr val="FFFFFF"/>
                </a:solidFill>
                <a:cs typeface="Calibri"/>
              </a:rPr>
              <a:t>}</a:t>
            </a:r>
            <a:endParaRPr lang="en-US" sz="3000">
              <a:solidFill>
                <a:srgbClr val="FFFFFF"/>
              </a:solidFill>
              <a:cs typeface="Calibri"/>
            </a:endParaRPr>
          </a:p>
          <a:p>
            <a:endParaRPr lang="en-US" sz="1800">
              <a:solidFill>
                <a:srgbClr val="FFFFFF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217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869574" y="6185242"/>
            <a:ext cx="245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Walls and Rooms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A86B60-4FA3-4C0C-A72D-E4E273A0413F}"/>
              </a:ext>
            </a:extLst>
          </p:cNvPr>
          <p:cNvSpPr txBox="1">
            <a:spLocks/>
          </p:cNvSpPr>
          <p:nvPr/>
        </p:nvSpPr>
        <p:spPr>
          <a:xfrm>
            <a:off x="843728" y="520218"/>
            <a:ext cx="10515600" cy="5533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cs typeface="Calibri"/>
              </a:rPr>
              <a:t>createPassage(roomA,roomB,bestTileA,bestTileB){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cs typeface="Calibri"/>
              </a:rPr>
              <a:t>    Room.connect(roomA,roomB)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    Debug.drawLine(tileA,tileB,Color.green) 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}</a:t>
            </a:r>
            <a:endParaRPr lang="en-US" dirty="0">
              <a:cs typeface="Calibri"/>
            </a:endParaRPr>
          </a:p>
        </p:txBody>
      </p:sp>
      <p:pic>
        <p:nvPicPr>
          <p:cNvPr id="5" name="Picture 3" descr="A picture containing military uniform&#10;&#10;Description generated with very high confidence">
            <a:extLst>
              <a:ext uri="{FF2B5EF4-FFF2-40B4-BE49-F238E27FC236}">
                <a16:creationId xmlns:a16="http://schemas.microsoft.com/office/drawing/2014/main" xmlns="" id="{B328AB8D-D004-4BD2-81A0-8A4C404F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49" y="2422867"/>
            <a:ext cx="9771299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5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4B0E3E5-8FD4-4724-BBF5-5F99A5EBCBB9}"/>
              </a:ext>
            </a:extLst>
          </p:cNvPr>
          <p:cNvSpPr txBox="1"/>
          <p:nvPr/>
        </p:nvSpPr>
        <p:spPr>
          <a:xfrm>
            <a:off x="4180539" y="679622"/>
            <a:ext cx="3830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Future Prospects: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CEF04E0-CA90-4077-B986-77AAB8FD0AF9}"/>
              </a:ext>
            </a:extLst>
          </p:cNvPr>
          <p:cNvSpPr/>
          <p:nvPr/>
        </p:nvSpPr>
        <p:spPr>
          <a:xfrm>
            <a:off x="749381" y="1534439"/>
            <a:ext cx="106932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-  </a:t>
            </a:r>
            <a:r>
              <a:rPr lang="en-IN" sz="2800" dirty="0" smtClean="0">
                <a:solidFill>
                  <a:schemeClr val="bg1"/>
                </a:solidFill>
              </a:rPr>
              <a:t>AI will be used to make enemies navigate towards the player</a:t>
            </a:r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 smtClean="0">
                <a:solidFill>
                  <a:schemeClr val="bg1"/>
                </a:solidFill>
              </a:rPr>
              <a:t>-  Player controls will be added, along with other features, like weapons,  etc.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17"/>
          <a:stretch/>
        </p:blipFill>
        <p:spPr>
          <a:xfrm>
            <a:off x="2497660" y="2614411"/>
            <a:ext cx="7196675" cy="37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8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DF5425B-47A8-4E42-9150-CE31D388CF04}"/>
              </a:ext>
            </a:extLst>
          </p:cNvPr>
          <p:cNvSpPr txBox="1"/>
          <p:nvPr/>
        </p:nvSpPr>
        <p:spPr>
          <a:xfrm>
            <a:off x="1147129" y="1874210"/>
            <a:ext cx="33836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Team members: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Debayan De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Rohit Das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Rudra Nil Basu</a:t>
            </a:r>
          </a:p>
          <a:p>
            <a:pPr marL="285750" indent="-285750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Sumitro Chowdhury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D6745F2-5A53-408C-9A40-9306CE28509D}"/>
              </a:ext>
            </a:extLst>
          </p:cNvPr>
          <p:cNvSpPr txBox="1"/>
          <p:nvPr/>
        </p:nvSpPr>
        <p:spPr>
          <a:xfrm>
            <a:off x="4095292" y="420130"/>
            <a:ext cx="400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Behind the Scenes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BFA4F6E-839A-4FAD-B9A8-5955C22C0279}"/>
              </a:ext>
            </a:extLst>
          </p:cNvPr>
          <p:cNvSpPr txBox="1"/>
          <p:nvPr/>
        </p:nvSpPr>
        <p:spPr>
          <a:xfrm>
            <a:off x="6993681" y="1874210"/>
            <a:ext cx="2206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Game Engine:</a:t>
            </a:r>
          </a:p>
          <a:p>
            <a:r>
              <a:rPr lang="en-IN" sz="2800" dirty="0">
                <a:solidFill>
                  <a:schemeClr val="bg1"/>
                </a:solidFill>
              </a:rPr>
              <a:t>- Unity 3D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BFA4F6E-839A-4FAD-B9A8-5955C22C0279}"/>
              </a:ext>
            </a:extLst>
          </p:cNvPr>
          <p:cNvSpPr txBox="1"/>
          <p:nvPr/>
        </p:nvSpPr>
        <p:spPr>
          <a:xfrm>
            <a:off x="6993681" y="3166872"/>
            <a:ext cx="2195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Mentored by:</a:t>
            </a:r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 smtClean="0">
                <a:solidFill>
                  <a:schemeClr val="bg1"/>
                </a:solidFill>
              </a:rPr>
              <a:t>- </a:t>
            </a:r>
            <a:r>
              <a:rPr lang="en-IN" sz="2800" dirty="0" err="1" smtClean="0">
                <a:solidFill>
                  <a:schemeClr val="bg1"/>
                </a:solidFill>
              </a:rPr>
              <a:t>Rupali</a:t>
            </a:r>
            <a:r>
              <a:rPr lang="en-IN" sz="2800" dirty="0" smtClean="0">
                <a:solidFill>
                  <a:schemeClr val="bg1"/>
                </a:solidFill>
              </a:rPr>
              <a:t> </a:t>
            </a:r>
            <a:r>
              <a:rPr lang="en-IN" sz="2800" dirty="0" err="1" smtClean="0">
                <a:solidFill>
                  <a:schemeClr val="bg1"/>
                </a:solidFill>
              </a:rPr>
              <a:t>Patua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833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F275375-F528-49D3-AF36-C19F597F241E}"/>
              </a:ext>
            </a:extLst>
          </p:cNvPr>
          <p:cNvSpPr txBox="1"/>
          <p:nvPr/>
        </p:nvSpPr>
        <p:spPr>
          <a:xfrm>
            <a:off x="4080095" y="2828835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358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13008"/>
            <a:ext cx="9144000" cy="896937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bg2"/>
                </a:solidFill>
              </a:rPr>
              <a:t>3 key parts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30048"/>
            <a:ext cx="9144000" cy="2779712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Generating Content		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Walls and Rooms	 			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Polishing and passageways			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087F9E-095E-4EBB-9831-FCDCAD3C39B1}"/>
              </a:ext>
            </a:extLst>
          </p:cNvPr>
          <p:cNvSpPr txBox="1"/>
          <p:nvPr/>
        </p:nvSpPr>
        <p:spPr>
          <a:xfrm>
            <a:off x="1960605" y="586856"/>
            <a:ext cx="8608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2"/>
                </a:solidFill>
              </a:rPr>
              <a:t>Procedural Cave 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13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9109"/>
            <a:ext cx="9144000" cy="32305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</a:p>
        </p:txBody>
      </p:sp>
    </p:spTree>
    <p:extLst>
      <p:ext uri="{BB962C8B-B14F-4D97-AF65-F5344CB8AC3E}">
        <p14:creationId xmlns:p14="http://schemas.microsoft.com/office/powerpoint/2010/main" val="311122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921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2"/>
                </a:solidFill>
              </a:rPr>
              <a:t>Roadmap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09261"/>
            <a:ext cx="9144000" cy="3162300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bg2"/>
                </a:solidFill>
              </a:rPr>
              <a:t>1.1 Cellular Automata</a:t>
            </a:r>
          </a:p>
          <a:p>
            <a:pPr algn="l"/>
            <a:r>
              <a:rPr lang="en-IN" dirty="0">
                <a:solidFill>
                  <a:schemeClr val="bg2"/>
                </a:solidFill>
              </a:rPr>
              <a:t>1.2 Marching Squares and Creating Meshes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0CC549C-144C-47ED-B8BD-C783532D2079}"/>
              </a:ext>
            </a:extLst>
          </p:cNvPr>
          <p:cNvSpPr/>
          <p:nvPr/>
        </p:nvSpPr>
        <p:spPr>
          <a:xfrm>
            <a:off x="4746560" y="5987534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57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2119"/>
            <a:ext cx="9144000" cy="31924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1.1 Cellular Automata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13359D6-0B84-45E0-8261-6F51E580FAF4}"/>
              </a:ext>
            </a:extLst>
          </p:cNvPr>
          <p:cNvSpPr/>
          <p:nvPr/>
        </p:nvSpPr>
        <p:spPr>
          <a:xfrm>
            <a:off x="4746560" y="6060600"/>
            <a:ext cx="2698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Part 1: Generating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0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730</Words>
  <Application>Microsoft Office PowerPoint</Application>
  <PresentationFormat>Widescreen</PresentationFormat>
  <Paragraphs>177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Office Theme</vt:lpstr>
      <vt:lpstr>RAMPAGE</vt:lpstr>
      <vt:lpstr>Screenshots</vt:lpstr>
      <vt:lpstr>Screenshots</vt:lpstr>
      <vt:lpstr>Screenshots</vt:lpstr>
      <vt:lpstr>DEMO</vt:lpstr>
      <vt:lpstr>3 key parts</vt:lpstr>
      <vt:lpstr>Part 1: Generating Content</vt:lpstr>
      <vt:lpstr>Roadmap</vt:lpstr>
      <vt:lpstr>1.1 Cellular Automata</vt:lpstr>
      <vt:lpstr>Noise</vt:lpstr>
      <vt:lpstr> Noise</vt:lpstr>
      <vt:lpstr> Noise</vt:lpstr>
      <vt:lpstr>Drawbacks?</vt:lpstr>
      <vt:lpstr>Solution?</vt:lpstr>
      <vt:lpstr>Result</vt:lpstr>
      <vt:lpstr>1.2 Marching Squares and Mesh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PowerPoint Presentation</vt:lpstr>
      <vt:lpstr>Part 2: Walls and Rooms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sdfsd</dc:title>
  <dc:creator>Rudra Nil Basu</dc:creator>
  <cp:lastModifiedBy>DEBAYAN DE</cp:lastModifiedBy>
  <cp:revision>101</cp:revision>
  <dcterms:created xsi:type="dcterms:W3CDTF">2017-11-27T10:52:22Z</dcterms:created>
  <dcterms:modified xsi:type="dcterms:W3CDTF">2018-04-06T08:18:33Z</dcterms:modified>
</cp:coreProperties>
</file>